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erriweather" charset="1" panose="00000500000000000000"/>
      <p:regular r:id="rId17"/>
    </p:embeddedFont>
    <p:embeddedFont>
      <p:font typeface="Merriweather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9748" y="2489001"/>
            <a:ext cx="9270504" cy="195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Phishing Awareness Training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4813250"/>
            <a:ext cx="9270504" cy="206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Empowering you with the knowledge and tools to identify, avoid, and report phishing attacks. This training will cover essential concepts, common tactics, and best practices to safeguard our digital lives.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7570124"/>
            <a:ext cx="279320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000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by Soham Arte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3770" y="657969"/>
            <a:ext cx="14218146" cy="8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Understanding Phishing: The Digital Deception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770" y="2439052"/>
            <a:ext cx="7965727" cy="167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Phishing is a type of cyberattack where malicious actors impersonate trusted entities to trick individuals into revealing sensitive information, such as usernames, passwords, credit card numbers, or other personal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770" y="4468118"/>
            <a:ext cx="7965727" cy="127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primary risk lies in unauthorized access to accounts, financial fraud, data breaches, and potential malware infections, which can compromise both personal and organizational security.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30919" y="1466701"/>
            <a:ext cx="7965728" cy="7965727"/>
            <a:chOff x="0" y="0"/>
            <a:chExt cx="10620970" cy="1062097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621010" cy="10621010"/>
            </a:xfrm>
            <a:custGeom>
              <a:avLst/>
              <a:gdLst/>
              <a:ahLst/>
              <a:cxnLst/>
              <a:rect r="r" b="b" t="t" l="l"/>
              <a:pathLst>
                <a:path h="10621010" w="10621010">
                  <a:moveTo>
                    <a:pt x="0" y="0"/>
                  </a:moveTo>
                  <a:lnTo>
                    <a:pt x="10621010" y="0"/>
                  </a:lnTo>
                  <a:lnTo>
                    <a:pt x="10621010" y="10621010"/>
                  </a:lnTo>
                  <a:lnTo>
                    <a:pt x="0" y="10621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1148" y="2563117"/>
            <a:ext cx="559743" cy="559743"/>
            <a:chOff x="0" y="0"/>
            <a:chExt cx="746323" cy="7463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33552" cy="733679"/>
            </a:xfrm>
            <a:custGeom>
              <a:avLst/>
              <a:gdLst/>
              <a:ahLst/>
              <a:cxnLst/>
              <a:rect r="r" b="b" t="t" l="l"/>
              <a:pathLst>
                <a:path h="733679" w="733552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646" y="0"/>
                  </a:lnTo>
                  <a:cubicBezTo>
                    <a:pt x="672338" y="0"/>
                    <a:pt x="733552" y="61341"/>
                    <a:pt x="733552" y="136906"/>
                  </a:cubicBezTo>
                  <a:lnTo>
                    <a:pt x="733552" y="596646"/>
                  </a:lnTo>
                  <a:cubicBezTo>
                    <a:pt x="733552" y="672338"/>
                    <a:pt x="672211" y="733552"/>
                    <a:pt x="596646" y="733552"/>
                  </a:cubicBezTo>
                  <a:lnTo>
                    <a:pt x="136906" y="733552"/>
                  </a:lnTo>
                  <a:cubicBezTo>
                    <a:pt x="61341" y="733679"/>
                    <a:pt x="0" y="672338"/>
                    <a:pt x="0" y="59664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6252" cy="746379"/>
            </a:xfrm>
            <a:custGeom>
              <a:avLst/>
              <a:gdLst/>
              <a:ahLst/>
              <a:cxnLst/>
              <a:rect r="r" b="b" t="t" l="l"/>
              <a:pathLst>
                <a:path h="746379" w="746252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996" y="0"/>
                  </a:lnTo>
                  <a:lnTo>
                    <a:pt x="602996" y="6350"/>
                  </a:lnTo>
                  <a:lnTo>
                    <a:pt x="602996" y="0"/>
                  </a:lnTo>
                  <a:cubicBezTo>
                    <a:pt x="682117" y="0"/>
                    <a:pt x="746252" y="64135"/>
                    <a:pt x="746252" y="143256"/>
                  </a:cubicBezTo>
                  <a:lnTo>
                    <a:pt x="739902" y="143256"/>
                  </a:lnTo>
                  <a:lnTo>
                    <a:pt x="746252" y="143256"/>
                  </a:lnTo>
                  <a:lnTo>
                    <a:pt x="746252" y="602996"/>
                  </a:lnTo>
                  <a:lnTo>
                    <a:pt x="739902" y="602996"/>
                  </a:lnTo>
                  <a:lnTo>
                    <a:pt x="746252" y="602996"/>
                  </a:lnTo>
                  <a:cubicBezTo>
                    <a:pt x="746252" y="682117"/>
                    <a:pt x="682117" y="746252"/>
                    <a:pt x="602996" y="746252"/>
                  </a:cubicBezTo>
                  <a:lnTo>
                    <a:pt x="602996" y="739902"/>
                  </a:lnTo>
                  <a:lnTo>
                    <a:pt x="602996" y="746252"/>
                  </a:lnTo>
                  <a:lnTo>
                    <a:pt x="143256" y="746252"/>
                  </a:lnTo>
                  <a:lnTo>
                    <a:pt x="143256" y="739902"/>
                  </a:lnTo>
                  <a:lnTo>
                    <a:pt x="143256" y="746252"/>
                  </a:lnTo>
                  <a:cubicBezTo>
                    <a:pt x="64135" y="746379"/>
                    <a:pt x="0" y="682117"/>
                    <a:pt x="0" y="602996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996"/>
                  </a:lnTo>
                  <a:lnTo>
                    <a:pt x="6350" y="602996"/>
                  </a:lnTo>
                  <a:lnTo>
                    <a:pt x="12700" y="602996"/>
                  </a:lnTo>
                  <a:cubicBezTo>
                    <a:pt x="12700" y="675132"/>
                    <a:pt x="71120" y="733552"/>
                    <a:pt x="143256" y="733552"/>
                  </a:cubicBezTo>
                  <a:lnTo>
                    <a:pt x="602996" y="733552"/>
                  </a:lnTo>
                  <a:cubicBezTo>
                    <a:pt x="675132" y="733552"/>
                    <a:pt x="733552" y="675132"/>
                    <a:pt x="733552" y="602996"/>
                  </a:cubicBezTo>
                  <a:lnTo>
                    <a:pt x="733552" y="143256"/>
                  </a:lnTo>
                  <a:cubicBezTo>
                    <a:pt x="733679" y="71120"/>
                    <a:pt x="675132" y="12700"/>
                    <a:pt x="602996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1148" y="4446985"/>
            <a:ext cx="559743" cy="559743"/>
            <a:chOff x="0" y="0"/>
            <a:chExt cx="746323" cy="746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33552" cy="733679"/>
            </a:xfrm>
            <a:custGeom>
              <a:avLst/>
              <a:gdLst/>
              <a:ahLst/>
              <a:cxnLst/>
              <a:rect r="r" b="b" t="t" l="l"/>
              <a:pathLst>
                <a:path h="733679" w="733552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646" y="0"/>
                  </a:lnTo>
                  <a:cubicBezTo>
                    <a:pt x="672338" y="0"/>
                    <a:pt x="733552" y="61341"/>
                    <a:pt x="733552" y="136906"/>
                  </a:cubicBezTo>
                  <a:lnTo>
                    <a:pt x="733552" y="596646"/>
                  </a:lnTo>
                  <a:cubicBezTo>
                    <a:pt x="733552" y="672338"/>
                    <a:pt x="672211" y="733552"/>
                    <a:pt x="596646" y="733552"/>
                  </a:cubicBezTo>
                  <a:lnTo>
                    <a:pt x="136906" y="733552"/>
                  </a:lnTo>
                  <a:cubicBezTo>
                    <a:pt x="61341" y="733679"/>
                    <a:pt x="0" y="672338"/>
                    <a:pt x="0" y="59664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252" cy="746379"/>
            </a:xfrm>
            <a:custGeom>
              <a:avLst/>
              <a:gdLst/>
              <a:ahLst/>
              <a:cxnLst/>
              <a:rect r="r" b="b" t="t" l="l"/>
              <a:pathLst>
                <a:path h="746379" w="746252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996" y="0"/>
                  </a:lnTo>
                  <a:lnTo>
                    <a:pt x="602996" y="6350"/>
                  </a:lnTo>
                  <a:lnTo>
                    <a:pt x="602996" y="0"/>
                  </a:lnTo>
                  <a:cubicBezTo>
                    <a:pt x="682117" y="0"/>
                    <a:pt x="746252" y="64135"/>
                    <a:pt x="746252" y="143256"/>
                  </a:cubicBezTo>
                  <a:lnTo>
                    <a:pt x="739902" y="143256"/>
                  </a:lnTo>
                  <a:lnTo>
                    <a:pt x="746252" y="143256"/>
                  </a:lnTo>
                  <a:lnTo>
                    <a:pt x="746252" y="602996"/>
                  </a:lnTo>
                  <a:lnTo>
                    <a:pt x="739902" y="602996"/>
                  </a:lnTo>
                  <a:lnTo>
                    <a:pt x="746252" y="602996"/>
                  </a:lnTo>
                  <a:cubicBezTo>
                    <a:pt x="746252" y="682117"/>
                    <a:pt x="682117" y="746252"/>
                    <a:pt x="602996" y="746252"/>
                  </a:cubicBezTo>
                  <a:lnTo>
                    <a:pt x="602996" y="739902"/>
                  </a:lnTo>
                  <a:lnTo>
                    <a:pt x="602996" y="746252"/>
                  </a:lnTo>
                  <a:lnTo>
                    <a:pt x="143256" y="746252"/>
                  </a:lnTo>
                  <a:lnTo>
                    <a:pt x="143256" y="739902"/>
                  </a:lnTo>
                  <a:lnTo>
                    <a:pt x="143256" y="746252"/>
                  </a:lnTo>
                  <a:cubicBezTo>
                    <a:pt x="64135" y="746379"/>
                    <a:pt x="0" y="682117"/>
                    <a:pt x="0" y="602996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996"/>
                  </a:lnTo>
                  <a:lnTo>
                    <a:pt x="6350" y="602996"/>
                  </a:lnTo>
                  <a:lnTo>
                    <a:pt x="12700" y="602996"/>
                  </a:lnTo>
                  <a:cubicBezTo>
                    <a:pt x="12700" y="675132"/>
                    <a:pt x="71120" y="733552"/>
                    <a:pt x="143256" y="733552"/>
                  </a:cubicBezTo>
                  <a:lnTo>
                    <a:pt x="602996" y="733552"/>
                  </a:lnTo>
                  <a:cubicBezTo>
                    <a:pt x="675132" y="733552"/>
                    <a:pt x="733552" y="675132"/>
                    <a:pt x="733552" y="602996"/>
                  </a:cubicBezTo>
                  <a:lnTo>
                    <a:pt x="733552" y="143256"/>
                  </a:lnTo>
                  <a:cubicBezTo>
                    <a:pt x="733679" y="71120"/>
                    <a:pt x="675132" y="12700"/>
                    <a:pt x="602996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51148" y="6330851"/>
            <a:ext cx="559743" cy="559743"/>
            <a:chOff x="0" y="0"/>
            <a:chExt cx="746323" cy="7463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733552" cy="733679"/>
            </a:xfrm>
            <a:custGeom>
              <a:avLst/>
              <a:gdLst/>
              <a:ahLst/>
              <a:cxnLst/>
              <a:rect r="r" b="b" t="t" l="l"/>
              <a:pathLst>
                <a:path h="733679" w="733552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646" y="0"/>
                  </a:lnTo>
                  <a:cubicBezTo>
                    <a:pt x="672338" y="0"/>
                    <a:pt x="733552" y="61341"/>
                    <a:pt x="733552" y="136906"/>
                  </a:cubicBezTo>
                  <a:lnTo>
                    <a:pt x="733552" y="596646"/>
                  </a:lnTo>
                  <a:cubicBezTo>
                    <a:pt x="733552" y="672338"/>
                    <a:pt x="672211" y="733552"/>
                    <a:pt x="596646" y="733552"/>
                  </a:cubicBezTo>
                  <a:lnTo>
                    <a:pt x="136906" y="733552"/>
                  </a:lnTo>
                  <a:cubicBezTo>
                    <a:pt x="61341" y="733679"/>
                    <a:pt x="0" y="672338"/>
                    <a:pt x="0" y="59664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6252" cy="746379"/>
            </a:xfrm>
            <a:custGeom>
              <a:avLst/>
              <a:gdLst/>
              <a:ahLst/>
              <a:cxnLst/>
              <a:rect r="r" b="b" t="t" l="l"/>
              <a:pathLst>
                <a:path h="746379" w="746252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996" y="0"/>
                  </a:lnTo>
                  <a:lnTo>
                    <a:pt x="602996" y="6350"/>
                  </a:lnTo>
                  <a:lnTo>
                    <a:pt x="602996" y="0"/>
                  </a:lnTo>
                  <a:cubicBezTo>
                    <a:pt x="682117" y="0"/>
                    <a:pt x="746252" y="64135"/>
                    <a:pt x="746252" y="143256"/>
                  </a:cubicBezTo>
                  <a:lnTo>
                    <a:pt x="739902" y="143256"/>
                  </a:lnTo>
                  <a:lnTo>
                    <a:pt x="746252" y="143256"/>
                  </a:lnTo>
                  <a:lnTo>
                    <a:pt x="746252" y="602996"/>
                  </a:lnTo>
                  <a:lnTo>
                    <a:pt x="739902" y="602996"/>
                  </a:lnTo>
                  <a:lnTo>
                    <a:pt x="746252" y="602996"/>
                  </a:lnTo>
                  <a:cubicBezTo>
                    <a:pt x="746252" y="682117"/>
                    <a:pt x="682117" y="746252"/>
                    <a:pt x="602996" y="746252"/>
                  </a:cubicBezTo>
                  <a:lnTo>
                    <a:pt x="602996" y="739902"/>
                  </a:lnTo>
                  <a:lnTo>
                    <a:pt x="602996" y="746252"/>
                  </a:lnTo>
                  <a:lnTo>
                    <a:pt x="143256" y="746252"/>
                  </a:lnTo>
                  <a:lnTo>
                    <a:pt x="143256" y="739902"/>
                  </a:lnTo>
                  <a:lnTo>
                    <a:pt x="143256" y="746252"/>
                  </a:lnTo>
                  <a:cubicBezTo>
                    <a:pt x="64135" y="746379"/>
                    <a:pt x="0" y="682117"/>
                    <a:pt x="0" y="602996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996"/>
                  </a:lnTo>
                  <a:lnTo>
                    <a:pt x="6350" y="602996"/>
                  </a:lnTo>
                  <a:lnTo>
                    <a:pt x="12700" y="602996"/>
                  </a:lnTo>
                  <a:cubicBezTo>
                    <a:pt x="12700" y="675132"/>
                    <a:pt x="71120" y="733552"/>
                    <a:pt x="143256" y="733552"/>
                  </a:cubicBezTo>
                  <a:lnTo>
                    <a:pt x="602996" y="733552"/>
                  </a:lnTo>
                  <a:cubicBezTo>
                    <a:pt x="675132" y="733552"/>
                    <a:pt x="733552" y="675132"/>
                    <a:pt x="733552" y="602996"/>
                  </a:cubicBezTo>
                  <a:lnTo>
                    <a:pt x="733552" y="143256"/>
                  </a:lnTo>
                  <a:cubicBezTo>
                    <a:pt x="733679" y="71120"/>
                    <a:pt x="675132" y="12700"/>
                    <a:pt x="602996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51148" y="8214718"/>
            <a:ext cx="559743" cy="559743"/>
            <a:chOff x="0" y="0"/>
            <a:chExt cx="746323" cy="7463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33552" cy="733679"/>
            </a:xfrm>
            <a:custGeom>
              <a:avLst/>
              <a:gdLst/>
              <a:ahLst/>
              <a:cxnLst/>
              <a:rect r="r" b="b" t="t" l="l"/>
              <a:pathLst>
                <a:path h="733679" w="733552">
                  <a:moveTo>
                    <a:pt x="0" y="136906"/>
                  </a:moveTo>
                  <a:cubicBezTo>
                    <a:pt x="0" y="61341"/>
                    <a:pt x="61341" y="0"/>
                    <a:pt x="136906" y="0"/>
                  </a:cubicBezTo>
                  <a:lnTo>
                    <a:pt x="596646" y="0"/>
                  </a:lnTo>
                  <a:cubicBezTo>
                    <a:pt x="672338" y="0"/>
                    <a:pt x="733552" y="61341"/>
                    <a:pt x="733552" y="136906"/>
                  </a:cubicBezTo>
                  <a:lnTo>
                    <a:pt x="733552" y="596646"/>
                  </a:lnTo>
                  <a:cubicBezTo>
                    <a:pt x="733552" y="672338"/>
                    <a:pt x="672211" y="733552"/>
                    <a:pt x="596646" y="733552"/>
                  </a:cubicBezTo>
                  <a:lnTo>
                    <a:pt x="136906" y="733552"/>
                  </a:lnTo>
                  <a:cubicBezTo>
                    <a:pt x="61341" y="733679"/>
                    <a:pt x="0" y="672338"/>
                    <a:pt x="0" y="59664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6252" cy="746379"/>
            </a:xfrm>
            <a:custGeom>
              <a:avLst/>
              <a:gdLst/>
              <a:ahLst/>
              <a:cxnLst/>
              <a:rect r="r" b="b" t="t" l="l"/>
              <a:pathLst>
                <a:path h="746379" w="746252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02996" y="0"/>
                  </a:lnTo>
                  <a:lnTo>
                    <a:pt x="602996" y="6350"/>
                  </a:lnTo>
                  <a:lnTo>
                    <a:pt x="602996" y="0"/>
                  </a:lnTo>
                  <a:cubicBezTo>
                    <a:pt x="682117" y="0"/>
                    <a:pt x="746252" y="64135"/>
                    <a:pt x="746252" y="143256"/>
                  </a:cubicBezTo>
                  <a:lnTo>
                    <a:pt x="739902" y="143256"/>
                  </a:lnTo>
                  <a:lnTo>
                    <a:pt x="746252" y="143256"/>
                  </a:lnTo>
                  <a:lnTo>
                    <a:pt x="746252" y="602996"/>
                  </a:lnTo>
                  <a:lnTo>
                    <a:pt x="739902" y="602996"/>
                  </a:lnTo>
                  <a:lnTo>
                    <a:pt x="746252" y="602996"/>
                  </a:lnTo>
                  <a:cubicBezTo>
                    <a:pt x="746252" y="682117"/>
                    <a:pt x="682117" y="746252"/>
                    <a:pt x="602996" y="746252"/>
                  </a:cubicBezTo>
                  <a:lnTo>
                    <a:pt x="602996" y="739902"/>
                  </a:lnTo>
                  <a:lnTo>
                    <a:pt x="602996" y="746252"/>
                  </a:lnTo>
                  <a:lnTo>
                    <a:pt x="143256" y="746252"/>
                  </a:lnTo>
                  <a:lnTo>
                    <a:pt x="143256" y="739902"/>
                  </a:lnTo>
                  <a:lnTo>
                    <a:pt x="143256" y="746252"/>
                  </a:lnTo>
                  <a:cubicBezTo>
                    <a:pt x="64135" y="746379"/>
                    <a:pt x="0" y="682117"/>
                    <a:pt x="0" y="602996"/>
                  </a:cubicBezTo>
                  <a:lnTo>
                    <a:pt x="0" y="143256"/>
                  </a:lnTo>
                  <a:lnTo>
                    <a:pt x="6350" y="143256"/>
                  </a:lnTo>
                  <a:lnTo>
                    <a:pt x="0" y="143256"/>
                  </a:lnTo>
                  <a:moveTo>
                    <a:pt x="12700" y="143256"/>
                  </a:moveTo>
                  <a:lnTo>
                    <a:pt x="12700" y="602996"/>
                  </a:lnTo>
                  <a:lnTo>
                    <a:pt x="6350" y="602996"/>
                  </a:lnTo>
                  <a:lnTo>
                    <a:pt x="12700" y="602996"/>
                  </a:lnTo>
                  <a:cubicBezTo>
                    <a:pt x="12700" y="675132"/>
                    <a:pt x="71120" y="733552"/>
                    <a:pt x="143256" y="733552"/>
                  </a:cubicBezTo>
                  <a:lnTo>
                    <a:pt x="602996" y="733552"/>
                  </a:lnTo>
                  <a:cubicBezTo>
                    <a:pt x="675132" y="733552"/>
                    <a:pt x="733552" y="675132"/>
                    <a:pt x="733552" y="602996"/>
                  </a:cubicBezTo>
                  <a:lnTo>
                    <a:pt x="733552" y="143256"/>
                  </a:lnTo>
                  <a:cubicBezTo>
                    <a:pt x="733679" y="71120"/>
                    <a:pt x="675132" y="12700"/>
                    <a:pt x="602996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2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96553" y="2698329"/>
            <a:ext cx="268931" cy="26893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5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55910" y="653654"/>
            <a:ext cx="12004179" cy="154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Spotting Suspicious Emails: Key Red Flags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50652" y="2632770"/>
            <a:ext cx="551839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Urgent and Threatening Language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0652" y="3046660"/>
            <a:ext cx="11209436" cy="85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 wary of messages demanding immediate action, threatening account closure, or promising unrealistic rewards.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0653" y="4516636"/>
            <a:ext cx="595062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Generic Greetings and Poor Grammar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50652" y="4930528"/>
            <a:ext cx="11209436" cy="85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Legitimate organizations typically use your name. Look out for glaring grammatical errors or awkward phrasing.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50652" y="6400502"/>
            <a:ext cx="49275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Suspicious Sender Addresses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50652" y="6950869"/>
            <a:ext cx="11209436" cy="85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Always check the sender's full email address. Phishers often use addresses that are slightly off or from unusual domains.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50652" y="8284369"/>
            <a:ext cx="551839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Malicious Links and Attachments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50652" y="8790979"/>
            <a:ext cx="11209436" cy="85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Hover over links to see the true URL. Never open unexpected attachments, especially from unknown senders.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96553" y="8347919"/>
            <a:ext cx="268931" cy="26893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51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96553" y="6466062"/>
            <a:ext cx="268931" cy="26893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51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7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96553" y="4592390"/>
            <a:ext cx="268931" cy="26893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51A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4572000" cy="10287000"/>
            <a:chOff x="0" y="0"/>
            <a:chExt cx="6096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180260" y="1156841"/>
            <a:ext cx="10760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Identifying Fake Websites: Verify Before You Click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180260" y="1970186"/>
            <a:ext cx="521345" cy="521345"/>
            <a:chOff x="0" y="0"/>
            <a:chExt cx="695127" cy="69512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95071" cy="695071"/>
            </a:xfrm>
            <a:custGeom>
              <a:avLst/>
              <a:gdLst/>
              <a:ahLst/>
              <a:cxnLst/>
              <a:rect r="r" b="b" t="t" l="l"/>
              <a:pathLst>
                <a:path h="695071" w="695071">
                  <a:moveTo>
                    <a:pt x="0" y="0"/>
                  </a:moveTo>
                  <a:lnTo>
                    <a:pt x="695071" y="0"/>
                  </a:lnTo>
                  <a:lnTo>
                    <a:pt x="695071" y="695071"/>
                  </a:lnTo>
                  <a:lnTo>
                    <a:pt x="0" y="6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8" b="-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80260" y="2699147"/>
            <a:ext cx="2172741" cy="28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Incorrect URLs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80260" y="3027312"/>
            <a:ext cx="12499479" cy="33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Always check the website's URL for typos or unusual domains. Phishers often create fake sites with slightly altered addresses.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180260" y="3796902"/>
            <a:ext cx="521345" cy="521345"/>
            <a:chOff x="0" y="0"/>
            <a:chExt cx="695127" cy="69512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695071" cy="695071"/>
            </a:xfrm>
            <a:custGeom>
              <a:avLst/>
              <a:gdLst/>
              <a:ahLst/>
              <a:cxnLst/>
              <a:rect r="r" b="b" t="t" l="l"/>
              <a:pathLst>
                <a:path h="695071" w="695071">
                  <a:moveTo>
                    <a:pt x="0" y="0"/>
                  </a:moveTo>
                  <a:lnTo>
                    <a:pt x="695071" y="0"/>
                  </a:lnTo>
                  <a:lnTo>
                    <a:pt x="695071" y="695071"/>
                  </a:lnTo>
                  <a:lnTo>
                    <a:pt x="0" y="6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8" b="-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180260" y="4525864"/>
            <a:ext cx="3622779" cy="2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Unsecured Connections (HTTP)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0260" y="4854029"/>
            <a:ext cx="12499479" cy="61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Legitimate websites, especially those requiring logins, use "HTTPS" (with a padlock icon) for secure connections. Avoid "HTTP" sites for sensitive data.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180260" y="5901630"/>
            <a:ext cx="521345" cy="521345"/>
            <a:chOff x="0" y="0"/>
            <a:chExt cx="695127" cy="69512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695071" cy="695071"/>
            </a:xfrm>
            <a:custGeom>
              <a:avLst/>
              <a:gdLst/>
              <a:ahLst/>
              <a:cxnLst/>
              <a:rect r="r" b="b" t="t" l="l"/>
              <a:pathLst>
                <a:path h="695071" w="695071">
                  <a:moveTo>
                    <a:pt x="0" y="0"/>
                  </a:moveTo>
                  <a:lnTo>
                    <a:pt x="695071" y="0"/>
                  </a:lnTo>
                  <a:lnTo>
                    <a:pt x="695071" y="695071"/>
                  </a:lnTo>
                  <a:lnTo>
                    <a:pt x="0" y="6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8" b="-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180260" y="6630591"/>
            <a:ext cx="3430593" cy="2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Fake Logos and Design Flaws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80260" y="6958756"/>
            <a:ext cx="12499479" cy="33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Look for blurry logos, inconsistent branding, or poor design quality. Phishing sites often mimic legitimate ones but miss subtle details.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180260" y="7728346"/>
            <a:ext cx="521345" cy="521345"/>
            <a:chOff x="0" y="0"/>
            <a:chExt cx="695127" cy="695127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695071" cy="695071"/>
            </a:xfrm>
            <a:custGeom>
              <a:avLst/>
              <a:gdLst/>
              <a:ahLst/>
              <a:cxnLst/>
              <a:rect r="r" b="b" t="t" l="l"/>
              <a:pathLst>
                <a:path h="695071" w="695071">
                  <a:moveTo>
                    <a:pt x="0" y="0"/>
                  </a:moveTo>
                  <a:lnTo>
                    <a:pt x="695071" y="0"/>
                  </a:lnTo>
                  <a:lnTo>
                    <a:pt x="695071" y="695071"/>
                  </a:lnTo>
                  <a:lnTo>
                    <a:pt x="0" y="69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8" b="-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180260" y="8457307"/>
            <a:ext cx="3005370" cy="2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Suspicious Login Pages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80260" y="8785472"/>
            <a:ext cx="12499479" cy="33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 cautious of login pages that appear unexpectedly or outside of a normal workflow. Always navigate directly to the official site.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3842" y="565398"/>
            <a:ext cx="13020908" cy="64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Social Engineering Tactics: The Human Element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3842" y="1806476"/>
            <a:ext cx="8140899" cy="8140899"/>
            <a:chOff x="0" y="0"/>
            <a:chExt cx="10854532" cy="1085453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854563" cy="10854563"/>
            </a:xfrm>
            <a:custGeom>
              <a:avLst/>
              <a:gdLst/>
              <a:ahLst/>
              <a:cxnLst/>
              <a:rect r="r" b="b" t="t" l="l"/>
              <a:pathLst>
                <a:path h="10854563" w="10854563">
                  <a:moveTo>
                    <a:pt x="0" y="0"/>
                  </a:moveTo>
                  <a:lnTo>
                    <a:pt x="10854563" y="0"/>
                  </a:lnTo>
                  <a:lnTo>
                    <a:pt x="10854563" y="10854563"/>
                  </a:lnTo>
                  <a:lnTo>
                    <a:pt x="0" y="1085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408021" y="1801714"/>
            <a:ext cx="8150424" cy="1678037"/>
            <a:chOff x="0" y="0"/>
            <a:chExt cx="10867232" cy="2237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854563" cy="2224659"/>
            </a:xfrm>
            <a:custGeom>
              <a:avLst/>
              <a:gdLst/>
              <a:ahLst/>
              <a:cxnLst/>
              <a:rect r="r" b="b" t="t" l="l"/>
              <a:pathLst>
                <a:path h="2224659" w="10854563">
                  <a:moveTo>
                    <a:pt x="0" y="118999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734929" y="0"/>
                  </a:lnTo>
                  <a:cubicBezTo>
                    <a:pt x="10800969" y="0"/>
                    <a:pt x="10854563" y="53340"/>
                    <a:pt x="10854563" y="118999"/>
                  </a:cubicBezTo>
                  <a:lnTo>
                    <a:pt x="10854563" y="2105660"/>
                  </a:lnTo>
                  <a:cubicBezTo>
                    <a:pt x="10854563" y="2171446"/>
                    <a:pt x="10800969" y="2224659"/>
                    <a:pt x="10734929" y="2224659"/>
                  </a:cubicBezTo>
                  <a:lnTo>
                    <a:pt x="119634" y="2224659"/>
                  </a:lnTo>
                  <a:cubicBezTo>
                    <a:pt x="53594" y="2224659"/>
                    <a:pt x="0" y="2171319"/>
                    <a:pt x="0" y="21056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67263" cy="2237359"/>
            </a:xfrm>
            <a:custGeom>
              <a:avLst/>
              <a:gdLst/>
              <a:ahLst/>
              <a:cxnLst/>
              <a:rect r="r" b="b" t="t" l="l"/>
              <a:pathLst>
                <a:path h="2237359" w="10867263">
                  <a:moveTo>
                    <a:pt x="0" y="125349"/>
                  </a:moveTo>
                  <a:cubicBezTo>
                    <a:pt x="0" y="56134"/>
                    <a:pt x="56388" y="0"/>
                    <a:pt x="125984" y="0"/>
                  </a:cubicBezTo>
                  <a:lnTo>
                    <a:pt x="10741279" y="0"/>
                  </a:lnTo>
                  <a:lnTo>
                    <a:pt x="10741279" y="6350"/>
                  </a:lnTo>
                  <a:lnTo>
                    <a:pt x="10741279" y="0"/>
                  </a:lnTo>
                  <a:cubicBezTo>
                    <a:pt x="10810748" y="0"/>
                    <a:pt x="10867263" y="56134"/>
                    <a:pt x="10867263" y="125349"/>
                  </a:cubicBezTo>
                  <a:lnTo>
                    <a:pt x="10860913" y="125349"/>
                  </a:lnTo>
                  <a:lnTo>
                    <a:pt x="10867263" y="125349"/>
                  </a:lnTo>
                  <a:lnTo>
                    <a:pt x="10867263" y="2112010"/>
                  </a:lnTo>
                  <a:lnTo>
                    <a:pt x="10860913" y="2112010"/>
                  </a:lnTo>
                  <a:lnTo>
                    <a:pt x="10867263" y="2112010"/>
                  </a:lnTo>
                  <a:cubicBezTo>
                    <a:pt x="10867263" y="2181352"/>
                    <a:pt x="10810875" y="2237359"/>
                    <a:pt x="10741279" y="2237359"/>
                  </a:cubicBezTo>
                  <a:lnTo>
                    <a:pt x="10741279" y="2231009"/>
                  </a:lnTo>
                  <a:lnTo>
                    <a:pt x="10741279" y="2237359"/>
                  </a:lnTo>
                  <a:lnTo>
                    <a:pt x="125984" y="2237359"/>
                  </a:lnTo>
                  <a:lnTo>
                    <a:pt x="125984" y="2231009"/>
                  </a:lnTo>
                  <a:lnTo>
                    <a:pt x="125984" y="2237359"/>
                  </a:lnTo>
                  <a:cubicBezTo>
                    <a:pt x="56515" y="2237359"/>
                    <a:pt x="0" y="2181225"/>
                    <a:pt x="0" y="21120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2112010"/>
                  </a:lnTo>
                  <a:lnTo>
                    <a:pt x="6350" y="2112010"/>
                  </a:lnTo>
                  <a:lnTo>
                    <a:pt x="12700" y="2112010"/>
                  </a:lnTo>
                  <a:cubicBezTo>
                    <a:pt x="12700" y="2174240"/>
                    <a:pt x="63373" y="2224659"/>
                    <a:pt x="125984" y="2224659"/>
                  </a:cubicBezTo>
                  <a:lnTo>
                    <a:pt x="10741279" y="2224659"/>
                  </a:lnTo>
                  <a:cubicBezTo>
                    <a:pt x="10803890" y="2224659"/>
                    <a:pt x="10854563" y="2174240"/>
                    <a:pt x="10854563" y="2112010"/>
                  </a:cubicBezTo>
                  <a:lnTo>
                    <a:pt x="10854563" y="125349"/>
                  </a:lnTo>
                  <a:cubicBezTo>
                    <a:pt x="10854563" y="63119"/>
                    <a:pt x="10803890" y="12700"/>
                    <a:pt x="10741279" y="12700"/>
                  </a:cubicBezTo>
                  <a:lnTo>
                    <a:pt x="125984" y="12700"/>
                  </a:lnTo>
                  <a:lnTo>
                    <a:pt x="125984" y="6350"/>
                  </a:lnTo>
                  <a:lnTo>
                    <a:pt x="125984" y="12700"/>
                  </a:lnTo>
                  <a:cubicBezTo>
                    <a:pt x="63373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634835" y="2019003"/>
            <a:ext cx="2657029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Impersonation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4835" y="2506415"/>
            <a:ext cx="7696795" cy="74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Attackers pretend to be someone you know or trust, like a colleague, manager, or IT support, to gain your confidence.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08021" y="3682752"/>
            <a:ext cx="8150424" cy="1678037"/>
            <a:chOff x="0" y="0"/>
            <a:chExt cx="10867232" cy="22373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10854563" cy="2224659"/>
            </a:xfrm>
            <a:custGeom>
              <a:avLst/>
              <a:gdLst/>
              <a:ahLst/>
              <a:cxnLst/>
              <a:rect r="r" b="b" t="t" l="l"/>
              <a:pathLst>
                <a:path h="2224659" w="10854563">
                  <a:moveTo>
                    <a:pt x="0" y="118999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734929" y="0"/>
                  </a:lnTo>
                  <a:cubicBezTo>
                    <a:pt x="10800969" y="0"/>
                    <a:pt x="10854563" y="53340"/>
                    <a:pt x="10854563" y="118999"/>
                  </a:cubicBezTo>
                  <a:lnTo>
                    <a:pt x="10854563" y="2105660"/>
                  </a:lnTo>
                  <a:cubicBezTo>
                    <a:pt x="10854563" y="2171446"/>
                    <a:pt x="10800969" y="2224659"/>
                    <a:pt x="10734929" y="2224659"/>
                  </a:cubicBezTo>
                  <a:lnTo>
                    <a:pt x="119634" y="2224659"/>
                  </a:lnTo>
                  <a:cubicBezTo>
                    <a:pt x="53594" y="2224659"/>
                    <a:pt x="0" y="2171319"/>
                    <a:pt x="0" y="21056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67263" cy="2237359"/>
            </a:xfrm>
            <a:custGeom>
              <a:avLst/>
              <a:gdLst/>
              <a:ahLst/>
              <a:cxnLst/>
              <a:rect r="r" b="b" t="t" l="l"/>
              <a:pathLst>
                <a:path h="2237359" w="10867263">
                  <a:moveTo>
                    <a:pt x="0" y="125349"/>
                  </a:moveTo>
                  <a:cubicBezTo>
                    <a:pt x="0" y="56134"/>
                    <a:pt x="56388" y="0"/>
                    <a:pt x="125984" y="0"/>
                  </a:cubicBezTo>
                  <a:lnTo>
                    <a:pt x="10741279" y="0"/>
                  </a:lnTo>
                  <a:lnTo>
                    <a:pt x="10741279" y="6350"/>
                  </a:lnTo>
                  <a:lnTo>
                    <a:pt x="10741279" y="0"/>
                  </a:lnTo>
                  <a:cubicBezTo>
                    <a:pt x="10810748" y="0"/>
                    <a:pt x="10867263" y="56134"/>
                    <a:pt x="10867263" y="125349"/>
                  </a:cubicBezTo>
                  <a:lnTo>
                    <a:pt x="10860913" y="125349"/>
                  </a:lnTo>
                  <a:lnTo>
                    <a:pt x="10867263" y="125349"/>
                  </a:lnTo>
                  <a:lnTo>
                    <a:pt x="10867263" y="2112010"/>
                  </a:lnTo>
                  <a:lnTo>
                    <a:pt x="10860913" y="2112010"/>
                  </a:lnTo>
                  <a:lnTo>
                    <a:pt x="10867263" y="2112010"/>
                  </a:lnTo>
                  <a:cubicBezTo>
                    <a:pt x="10867263" y="2181352"/>
                    <a:pt x="10810875" y="2237359"/>
                    <a:pt x="10741279" y="2237359"/>
                  </a:cubicBezTo>
                  <a:lnTo>
                    <a:pt x="10741279" y="2231009"/>
                  </a:lnTo>
                  <a:lnTo>
                    <a:pt x="10741279" y="2237359"/>
                  </a:lnTo>
                  <a:lnTo>
                    <a:pt x="125984" y="2237359"/>
                  </a:lnTo>
                  <a:lnTo>
                    <a:pt x="125984" y="2231009"/>
                  </a:lnTo>
                  <a:lnTo>
                    <a:pt x="125984" y="2237359"/>
                  </a:lnTo>
                  <a:cubicBezTo>
                    <a:pt x="56515" y="2237359"/>
                    <a:pt x="0" y="2181225"/>
                    <a:pt x="0" y="21120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2112010"/>
                  </a:lnTo>
                  <a:lnTo>
                    <a:pt x="6350" y="2112010"/>
                  </a:lnTo>
                  <a:lnTo>
                    <a:pt x="12700" y="2112010"/>
                  </a:lnTo>
                  <a:cubicBezTo>
                    <a:pt x="12700" y="2174240"/>
                    <a:pt x="63373" y="2224659"/>
                    <a:pt x="125984" y="2224659"/>
                  </a:cubicBezTo>
                  <a:lnTo>
                    <a:pt x="10741279" y="2224659"/>
                  </a:lnTo>
                  <a:cubicBezTo>
                    <a:pt x="10803890" y="2224659"/>
                    <a:pt x="10854563" y="2174240"/>
                    <a:pt x="10854563" y="2112010"/>
                  </a:cubicBezTo>
                  <a:lnTo>
                    <a:pt x="10854563" y="125349"/>
                  </a:lnTo>
                  <a:cubicBezTo>
                    <a:pt x="10854563" y="63119"/>
                    <a:pt x="10803890" y="12700"/>
                    <a:pt x="10741279" y="12700"/>
                  </a:cubicBezTo>
                  <a:lnTo>
                    <a:pt x="125984" y="12700"/>
                  </a:lnTo>
                  <a:lnTo>
                    <a:pt x="125984" y="6350"/>
                  </a:lnTo>
                  <a:lnTo>
                    <a:pt x="125984" y="12700"/>
                  </a:lnTo>
                  <a:cubicBezTo>
                    <a:pt x="63373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634835" y="3900041"/>
            <a:ext cx="2657029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Pretexting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4835" y="4387454"/>
            <a:ext cx="7696795" cy="74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Creating a fabricated scenario to engage the victim and obtain information under false pretenses.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08021" y="5563791"/>
            <a:ext cx="8150424" cy="1678037"/>
            <a:chOff x="0" y="0"/>
            <a:chExt cx="10867232" cy="22373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0854563" cy="2224659"/>
            </a:xfrm>
            <a:custGeom>
              <a:avLst/>
              <a:gdLst/>
              <a:ahLst/>
              <a:cxnLst/>
              <a:rect r="r" b="b" t="t" l="l"/>
              <a:pathLst>
                <a:path h="2224659" w="10854563">
                  <a:moveTo>
                    <a:pt x="0" y="118999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734929" y="0"/>
                  </a:lnTo>
                  <a:cubicBezTo>
                    <a:pt x="10800969" y="0"/>
                    <a:pt x="10854563" y="53340"/>
                    <a:pt x="10854563" y="118999"/>
                  </a:cubicBezTo>
                  <a:lnTo>
                    <a:pt x="10854563" y="2105660"/>
                  </a:lnTo>
                  <a:cubicBezTo>
                    <a:pt x="10854563" y="2171446"/>
                    <a:pt x="10800969" y="2224659"/>
                    <a:pt x="10734929" y="2224659"/>
                  </a:cubicBezTo>
                  <a:lnTo>
                    <a:pt x="119634" y="2224659"/>
                  </a:lnTo>
                  <a:cubicBezTo>
                    <a:pt x="53594" y="2224659"/>
                    <a:pt x="0" y="2171319"/>
                    <a:pt x="0" y="21056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67263" cy="2237359"/>
            </a:xfrm>
            <a:custGeom>
              <a:avLst/>
              <a:gdLst/>
              <a:ahLst/>
              <a:cxnLst/>
              <a:rect r="r" b="b" t="t" l="l"/>
              <a:pathLst>
                <a:path h="2237359" w="10867263">
                  <a:moveTo>
                    <a:pt x="0" y="125349"/>
                  </a:moveTo>
                  <a:cubicBezTo>
                    <a:pt x="0" y="56134"/>
                    <a:pt x="56388" y="0"/>
                    <a:pt x="125984" y="0"/>
                  </a:cubicBezTo>
                  <a:lnTo>
                    <a:pt x="10741279" y="0"/>
                  </a:lnTo>
                  <a:lnTo>
                    <a:pt x="10741279" y="6350"/>
                  </a:lnTo>
                  <a:lnTo>
                    <a:pt x="10741279" y="0"/>
                  </a:lnTo>
                  <a:cubicBezTo>
                    <a:pt x="10810748" y="0"/>
                    <a:pt x="10867263" y="56134"/>
                    <a:pt x="10867263" y="125349"/>
                  </a:cubicBezTo>
                  <a:lnTo>
                    <a:pt x="10860913" y="125349"/>
                  </a:lnTo>
                  <a:lnTo>
                    <a:pt x="10867263" y="125349"/>
                  </a:lnTo>
                  <a:lnTo>
                    <a:pt x="10867263" y="2112010"/>
                  </a:lnTo>
                  <a:lnTo>
                    <a:pt x="10860913" y="2112010"/>
                  </a:lnTo>
                  <a:lnTo>
                    <a:pt x="10867263" y="2112010"/>
                  </a:lnTo>
                  <a:cubicBezTo>
                    <a:pt x="10867263" y="2181352"/>
                    <a:pt x="10810875" y="2237359"/>
                    <a:pt x="10741279" y="2237359"/>
                  </a:cubicBezTo>
                  <a:lnTo>
                    <a:pt x="10741279" y="2231009"/>
                  </a:lnTo>
                  <a:lnTo>
                    <a:pt x="10741279" y="2237359"/>
                  </a:lnTo>
                  <a:lnTo>
                    <a:pt x="125984" y="2237359"/>
                  </a:lnTo>
                  <a:lnTo>
                    <a:pt x="125984" y="2231009"/>
                  </a:lnTo>
                  <a:lnTo>
                    <a:pt x="125984" y="2237359"/>
                  </a:lnTo>
                  <a:cubicBezTo>
                    <a:pt x="56515" y="2237359"/>
                    <a:pt x="0" y="2181225"/>
                    <a:pt x="0" y="21120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2112010"/>
                  </a:lnTo>
                  <a:lnTo>
                    <a:pt x="6350" y="2112010"/>
                  </a:lnTo>
                  <a:lnTo>
                    <a:pt x="12700" y="2112010"/>
                  </a:lnTo>
                  <a:cubicBezTo>
                    <a:pt x="12700" y="2174240"/>
                    <a:pt x="63373" y="2224659"/>
                    <a:pt x="125984" y="2224659"/>
                  </a:cubicBezTo>
                  <a:lnTo>
                    <a:pt x="10741279" y="2224659"/>
                  </a:lnTo>
                  <a:cubicBezTo>
                    <a:pt x="10803890" y="2224659"/>
                    <a:pt x="10854563" y="2174240"/>
                    <a:pt x="10854563" y="2112010"/>
                  </a:cubicBezTo>
                  <a:lnTo>
                    <a:pt x="10854563" y="125349"/>
                  </a:lnTo>
                  <a:cubicBezTo>
                    <a:pt x="10854563" y="63119"/>
                    <a:pt x="10803890" y="12700"/>
                    <a:pt x="10741279" y="12700"/>
                  </a:cubicBezTo>
                  <a:lnTo>
                    <a:pt x="125984" y="12700"/>
                  </a:lnTo>
                  <a:lnTo>
                    <a:pt x="125984" y="6350"/>
                  </a:lnTo>
                  <a:lnTo>
                    <a:pt x="125984" y="12700"/>
                  </a:lnTo>
                  <a:cubicBezTo>
                    <a:pt x="63373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634835" y="5781080"/>
            <a:ext cx="2657029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Baiting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4835" y="6268491"/>
            <a:ext cx="7696795" cy="74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Offering something enticing, like a free download or a flash drive, to lure victims into a trap.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08021" y="7444829"/>
            <a:ext cx="8150424" cy="1678037"/>
            <a:chOff x="0" y="0"/>
            <a:chExt cx="10867232" cy="22373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0854563" cy="2224659"/>
            </a:xfrm>
            <a:custGeom>
              <a:avLst/>
              <a:gdLst/>
              <a:ahLst/>
              <a:cxnLst/>
              <a:rect r="r" b="b" t="t" l="l"/>
              <a:pathLst>
                <a:path h="2224659" w="10854563">
                  <a:moveTo>
                    <a:pt x="0" y="118999"/>
                  </a:moveTo>
                  <a:cubicBezTo>
                    <a:pt x="0" y="53340"/>
                    <a:pt x="53594" y="0"/>
                    <a:pt x="119634" y="0"/>
                  </a:cubicBezTo>
                  <a:lnTo>
                    <a:pt x="10734929" y="0"/>
                  </a:lnTo>
                  <a:cubicBezTo>
                    <a:pt x="10800969" y="0"/>
                    <a:pt x="10854563" y="53340"/>
                    <a:pt x="10854563" y="118999"/>
                  </a:cubicBezTo>
                  <a:lnTo>
                    <a:pt x="10854563" y="2105660"/>
                  </a:lnTo>
                  <a:cubicBezTo>
                    <a:pt x="10854563" y="2171446"/>
                    <a:pt x="10800969" y="2224659"/>
                    <a:pt x="10734929" y="2224659"/>
                  </a:cubicBezTo>
                  <a:lnTo>
                    <a:pt x="119634" y="2224659"/>
                  </a:lnTo>
                  <a:cubicBezTo>
                    <a:pt x="53594" y="2224659"/>
                    <a:pt x="0" y="2171319"/>
                    <a:pt x="0" y="2105660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67263" cy="2237359"/>
            </a:xfrm>
            <a:custGeom>
              <a:avLst/>
              <a:gdLst/>
              <a:ahLst/>
              <a:cxnLst/>
              <a:rect r="r" b="b" t="t" l="l"/>
              <a:pathLst>
                <a:path h="2237359" w="10867263">
                  <a:moveTo>
                    <a:pt x="0" y="125349"/>
                  </a:moveTo>
                  <a:cubicBezTo>
                    <a:pt x="0" y="56134"/>
                    <a:pt x="56388" y="0"/>
                    <a:pt x="125984" y="0"/>
                  </a:cubicBezTo>
                  <a:lnTo>
                    <a:pt x="10741279" y="0"/>
                  </a:lnTo>
                  <a:lnTo>
                    <a:pt x="10741279" y="6350"/>
                  </a:lnTo>
                  <a:lnTo>
                    <a:pt x="10741279" y="0"/>
                  </a:lnTo>
                  <a:cubicBezTo>
                    <a:pt x="10810748" y="0"/>
                    <a:pt x="10867263" y="56134"/>
                    <a:pt x="10867263" y="125349"/>
                  </a:cubicBezTo>
                  <a:lnTo>
                    <a:pt x="10860913" y="125349"/>
                  </a:lnTo>
                  <a:lnTo>
                    <a:pt x="10867263" y="125349"/>
                  </a:lnTo>
                  <a:lnTo>
                    <a:pt x="10867263" y="2112010"/>
                  </a:lnTo>
                  <a:lnTo>
                    <a:pt x="10860913" y="2112010"/>
                  </a:lnTo>
                  <a:lnTo>
                    <a:pt x="10867263" y="2112010"/>
                  </a:lnTo>
                  <a:cubicBezTo>
                    <a:pt x="10867263" y="2181352"/>
                    <a:pt x="10810875" y="2237359"/>
                    <a:pt x="10741279" y="2237359"/>
                  </a:cubicBezTo>
                  <a:lnTo>
                    <a:pt x="10741279" y="2231009"/>
                  </a:lnTo>
                  <a:lnTo>
                    <a:pt x="10741279" y="2237359"/>
                  </a:lnTo>
                  <a:lnTo>
                    <a:pt x="125984" y="2237359"/>
                  </a:lnTo>
                  <a:lnTo>
                    <a:pt x="125984" y="2231009"/>
                  </a:lnTo>
                  <a:lnTo>
                    <a:pt x="125984" y="2237359"/>
                  </a:lnTo>
                  <a:cubicBezTo>
                    <a:pt x="56515" y="2237359"/>
                    <a:pt x="0" y="2181225"/>
                    <a:pt x="0" y="2112010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2112010"/>
                  </a:lnTo>
                  <a:lnTo>
                    <a:pt x="6350" y="2112010"/>
                  </a:lnTo>
                  <a:lnTo>
                    <a:pt x="12700" y="2112010"/>
                  </a:lnTo>
                  <a:cubicBezTo>
                    <a:pt x="12700" y="2174240"/>
                    <a:pt x="63373" y="2224659"/>
                    <a:pt x="125984" y="2224659"/>
                  </a:cubicBezTo>
                  <a:lnTo>
                    <a:pt x="10741279" y="2224659"/>
                  </a:lnTo>
                  <a:cubicBezTo>
                    <a:pt x="10803890" y="2224659"/>
                    <a:pt x="10854563" y="2174240"/>
                    <a:pt x="10854563" y="2112010"/>
                  </a:cubicBezTo>
                  <a:lnTo>
                    <a:pt x="10854563" y="125349"/>
                  </a:lnTo>
                  <a:cubicBezTo>
                    <a:pt x="10854563" y="63119"/>
                    <a:pt x="10803890" y="12700"/>
                    <a:pt x="10741279" y="12700"/>
                  </a:cubicBezTo>
                  <a:lnTo>
                    <a:pt x="125984" y="12700"/>
                  </a:lnTo>
                  <a:lnTo>
                    <a:pt x="125984" y="6350"/>
                  </a:lnTo>
                  <a:lnTo>
                    <a:pt x="125984" y="12700"/>
                  </a:lnTo>
                  <a:cubicBezTo>
                    <a:pt x="63373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634835" y="7662119"/>
            <a:ext cx="2657029" cy="34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Scare Tactics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34835" y="8149530"/>
            <a:ext cx="7696795" cy="74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Using threats or alarming warnings to intimidate victims into immediate action without thinking.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7469" y="867519"/>
            <a:ext cx="16430326" cy="81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Real-World Phishing Examples: Lessons Learned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37469" y="2426642"/>
            <a:ext cx="5034855" cy="3444776"/>
            <a:chOff x="0" y="0"/>
            <a:chExt cx="6713140" cy="459303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713093" cy="4593082"/>
            </a:xfrm>
            <a:custGeom>
              <a:avLst/>
              <a:gdLst/>
              <a:ahLst/>
              <a:cxnLst/>
              <a:rect r="r" b="b" t="t" l="l"/>
              <a:pathLst>
                <a:path h="4593082" w="6713093">
                  <a:moveTo>
                    <a:pt x="0" y="0"/>
                  </a:moveTo>
                  <a:lnTo>
                    <a:pt x="6713093" y="0"/>
                  </a:lnTo>
                  <a:lnTo>
                    <a:pt x="6713093" y="4593082"/>
                  </a:lnTo>
                  <a:lnTo>
                    <a:pt x="0" y="459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" r="0" b="-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7469" y="6153596"/>
            <a:ext cx="4663684" cy="49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PayPal Impersonation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469" y="6856959"/>
            <a:ext cx="5034855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widespread phishing campaign used fake PayPal login pages to steal credentials. Users were directed to these convincing but fraudulent sites through deceptive emails.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635204" y="2426642"/>
            <a:ext cx="5034855" cy="3444776"/>
            <a:chOff x="0" y="0"/>
            <a:chExt cx="6713140" cy="459303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713093" cy="4593082"/>
            </a:xfrm>
            <a:custGeom>
              <a:avLst/>
              <a:gdLst/>
              <a:ahLst/>
              <a:cxnLst/>
              <a:rect r="r" b="b" t="t" l="l"/>
              <a:pathLst>
                <a:path h="4593082" w="6713093">
                  <a:moveTo>
                    <a:pt x="0" y="0"/>
                  </a:moveTo>
                  <a:lnTo>
                    <a:pt x="6713093" y="0"/>
                  </a:lnTo>
                  <a:lnTo>
                    <a:pt x="6713093" y="4593082"/>
                  </a:lnTo>
                  <a:lnTo>
                    <a:pt x="0" y="459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635204" y="6153596"/>
            <a:ext cx="4852472" cy="49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Amazon Delivery Scam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5204" y="6856959"/>
            <a:ext cx="5034855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Phishing emails disguised as Amazon delivery notifications often contain links to malicious websites that attempt to harvest personal and financial information.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332940" y="2426642"/>
            <a:ext cx="5034855" cy="3444776"/>
            <a:chOff x="0" y="0"/>
            <a:chExt cx="6713140" cy="459303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713093" cy="4593082"/>
            </a:xfrm>
            <a:custGeom>
              <a:avLst/>
              <a:gdLst/>
              <a:ahLst/>
              <a:cxnLst/>
              <a:rect r="r" b="b" t="t" l="l"/>
              <a:pathLst>
                <a:path h="4593082" w="6713093">
                  <a:moveTo>
                    <a:pt x="0" y="0"/>
                  </a:moveTo>
                  <a:lnTo>
                    <a:pt x="6713093" y="0"/>
                  </a:lnTo>
                  <a:lnTo>
                    <a:pt x="6713093" y="4593082"/>
                  </a:lnTo>
                  <a:lnTo>
                    <a:pt x="0" y="459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332940" y="6153596"/>
            <a:ext cx="5518950" cy="49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 Account Suspension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2940" y="6863209"/>
            <a:ext cx="503485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Scammers send emails claiming Netflix accounts are suspended, urging users to "update" payment details via a fake link, leading to credential theft.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43260" y="643830"/>
            <a:ext cx="12029480" cy="152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Best Practices: Your Defense Against Phishing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43260" y="2529780"/>
            <a:ext cx="1204615" cy="1773585"/>
            <a:chOff x="0" y="0"/>
            <a:chExt cx="1606153" cy="236478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06169" cy="2364740"/>
            </a:xfrm>
            <a:custGeom>
              <a:avLst/>
              <a:gdLst/>
              <a:ahLst/>
              <a:cxnLst/>
              <a:rect r="r" b="b" t="t" l="l"/>
              <a:pathLst>
                <a:path h="2364740" w="1606169">
                  <a:moveTo>
                    <a:pt x="0" y="0"/>
                  </a:moveTo>
                  <a:lnTo>
                    <a:pt x="1606169" y="0"/>
                  </a:lnTo>
                  <a:lnTo>
                    <a:pt x="1606169" y="2364740"/>
                  </a:lnTo>
                  <a:lnTo>
                    <a:pt x="0" y="236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1" r="0" b="-13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88679" y="2751535"/>
            <a:ext cx="3011686" cy="3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Verify Sources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8679" y="3215431"/>
            <a:ext cx="10584061" cy="84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Always confirm the sender's identity and the legitimacy of links or attachments before interacting.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43260" y="4303365"/>
            <a:ext cx="1204615" cy="1773585"/>
            <a:chOff x="0" y="0"/>
            <a:chExt cx="1606153" cy="236478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06169" cy="2364740"/>
            </a:xfrm>
            <a:custGeom>
              <a:avLst/>
              <a:gdLst/>
              <a:ahLst/>
              <a:cxnLst/>
              <a:rect r="r" b="b" t="t" l="l"/>
              <a:pathLst>
                <a:path h="2364740" w="1606169">
                  <a:moveTo>
                    <a:pt x="0" y="0"/>
                  </a:moveTo>
                  <a:lnTo>
                    <a:pt x="1606169" y="0"/>
                  </a:lnTo>
                  <a:lnTo>
                    <a:pt x="1606169" y="2364740"/>
                  </a:lnTo>
                  <a:lnTo>
                    <a:pt x="0" y="236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1" r="0" b="-13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88679" y="4525119"/>
            <a:ext cx="3988594" cy="3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Don't Click Unknown Links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8679" y="4989016"/>
            <a:ext cx="10584061" cy="84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Avoid clicking on suspicious links directly. Instead, type the official website address into your browser.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43260" y="6076950"/>
            <a:ext cx="1204615" cy="1773585"/>
            <a:chOff x="0" y="0"/>
            <a:chExt cx="1606153" cy="236478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06169" cy="2364740"/>
            </a:xfrm>
            <a:custGeom>
              <a:avLst/>
              <a:gdLst/>
              <a:ahLst/>
              <a:cxnLst/>
              <a:rect r="r" b="b" t="t" l="l"/>
              <a:pathLst>
                <a:path h="2364740" w="1606169">
                  <a:moveTo>
                    <a:pt x="0" y="0"/>
                  </a:moveTo>
                  <a:lnTo>
                    <a:pt x="1606169" y="0"/>
                  </a:lnTo>
                  <a:lnTo>
                    <a:pt x="1606169" y="2364740"/>
                  </a:lnTo>
                  <a:lnTo>
                    <a:pt x="0" y="236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31" r="0" b="-13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288679" y="6298704"/>
            <a:ext cx="4569321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 Strong Passwords &amp; MFA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8679" y="6762601"/>
            <a:ext cx="10584061" cy="84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complex, unique passwords and enable Multi-Factor Authentication (MFA) wherever possible.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43260" y="7850535"/>
            <a:ext cx="1204615" cy="1773585"/>
            <a:chOff x="0" y="0"/>
            <a:chExt cx="1606153" cy="236478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606169" cy="2364740"/>
            </a:xfrm>
            <a:custGeom>
              <a:avLst/>
              <a:gdLst/>
              <a:ahLst/>
              <a:cxnLst/>
              <a:rect r="r" b="b" t="t" l="l"/>
              <a:pathLst>
                <a:path h="2364740" w="1606169">
                  <a:moveTo>
                    <a:pt x="0" y="0"/>
                  </a:moveTo>
                  <a:lnTo>
                    <a:pt x="1606169" y="0"/>
                  </a:lnTo>
                  <a:lnTo>
                    <a:pt x="1606169" y="2364740"/>
                  </a:lnTo>
                  <a:lnTo>
                    <a:pt x="0" y="236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1" r="0" b="-13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288679" y="8072289"/>
            <a:ext cx="3808362" cy="3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Report Suspicious Activity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88679" y="8536186"/>
            <a:ext cx="10584061" cy="84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If you encounter a phishing attempt, report it immediately to the IT department and delete the email.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7747" y="1783556"/>
            <a:ext cx="9270504" cy="189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</a:t>
            </a: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: For Staying Safe Online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747" y="4107805"/>
            <a:ext cx="9270504" cy="108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Think Before You Click:</a:t>
            </a: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Always pause and evaluate the authenticity of emails and websites.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7747" y="5202734"/>
            <a:ext cx="9270504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Verify, Verify, Verify:</a:t>
            </a: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Double-check sender details, URLs, and any urgent requests.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37747" y="6297662"/>
            <a:ext cx="9270504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Report, Don't Ignore:</a:t>
            </a: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Reporting phishing attempts protects both you and the organization.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7747" y="7392591"/>
            <a:ext cx="9270504" cy="108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Keep Software Updated:</a:t>
            </a: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Ensure your operating system and applications have the latest security patches.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DAGrvorpZbY</dc:identifier>
  <dcterms:modified xsi:type="dcterms:W3CDTF">2011-08-01T06:04:30Z</dcterms:modified>
  <cp:revision>1</cp:revision>
  <dc:title>Phishing-Awareness-Training.pptx</dc:title>
</cp:coreProperties>
</file>